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42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9AE0A-8D50-849E-A724-AC2AD1C28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3B4DAC-A9BD-2022-02EB-1A5F0D770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A8DC5F-9FED-1975-17F5-1FDC810F4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5D66C0-E6D5-C457-4EA3-7FB58DCAC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8017E1-2AFB-696F-F456-DB73A269D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356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FC5B0-4237-DA8B-659E-21B73D0BE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408BC4-3219-4A1E-A5C6-B3D1AA745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126124-D194-8FB1-EE00-3E8094F78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282E1B-4BFC-AFF0-E5AE-51C389339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8B3588-D743-8B94-2DDD-B64A2D16A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539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56F6BEF-6460-4B31-8A02-CE8DB23F89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2DE3E4-CC7D-7B9E-9AD4-E0C38BC0DC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F5ED07-7AAD-F77D-A969-1DEC1C6A5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CE6E2B-B8C7-3DBE-4D2B-060E52C84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23421F-BE33-70FA-38CF-0A2CEED6D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752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A7C7AB-8AC4-58FB-4D6F-C1DB8F934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6DB656-4DD8-AF84-7E9C-FB525EA8B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EFEA84-68A4-DC15-58CF-6F98CED05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060B42-CA49-771C-4864-E2365B21C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BE281D-BCDC-ED96-93C0-4FF91817D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433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70967D-4972-01E8-DFDE-C2F61C6E2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C68393-53CE-521B-EF95-16B2E6C71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AB664-B0E8-D121-1336-4F26E8D2D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0CAB70-EA51-7DBC-8931-AF8AD5EEA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BF3184-47F0-DD12-FB4E-67333FCA4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056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E3A8C-3A33-89FB-AC92-729737CF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C71D16-EAFB-6449-53A2-A5CCAB6799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46A914-F003-364E-0610-A5225B963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41D095-17E0-C9A6-4F90-C3FA2C508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37254A-9A1A-E82A-BFE0-425FEF799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7FB5D-18A9-55A4-B472-5872799D4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042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354DC-D6E1-0FDA-6ECA-4B92EEF4C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177AD3-5FE6-02DC-9F86-FD5EA78BD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BEF11E-4F8B-08B2-3E9E-C04E9014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594EFFD-B87D-884F-A4EA-C7BC8F874D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9D5DE4-1FA5-0A87-9937-B4F7EBC99A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EA5E638-67B7-70FF-5DF4-12D79F23C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02A76BD-DF45-0892-DBD5-E89CBD8AA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2763A91-CF77-E852-443B-E45B75BD8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204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D521D5-4D20-8E3E-4E71-6CD3AA79A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A322995-8149-E3C2-9BAB-93AE559DE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415CCD2-84ED-CBF9-0B6C-E29F98B8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9C75EF-2E75-2F82-0D84-7DD50B28C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072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C5AB5F-1DBA-4694-DD33-262798535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70E90F5-648A-EC64-3E25-DB0515B68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D99890-E0CF-54DC-CF35-A44DB6AB8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083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0B2A03-16F4-3106-547F-1B26FBC7C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24B76B-AFCB-6061-AF94-8D4AD183F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DB2C30-2F23-AF9F-CA5C-37AA78FA4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0EC600-5B6B-4E22-086B-46BAA81BE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DD41D9-BE8D-8A40-D2E7-F20B56DD1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EF6BDD-1EFD-38D0-7394-1F8F88561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488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C683BB-030E-64F2-B884-6C46BA80B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0A1FF5-25BF-5795-30BA-0AAD7146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4E295B-327A-68EA-5E8E-61BFF06FA4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E2C4F0-AFF8-9533-0443-AB0E6E6C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C1797E-F56A-2745-5B29-BF0152FCB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37E006-4964-C4FE-B203-408DE8A8B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373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3ABE53D-A7E0-EAD9-D588-19926DD02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E74B1C-F852-379C-1DE0-BFA591F11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E5DEAA-40A9-7EF1-19FF-CF26247DFD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AACC6-8D7E-4332-8724-7442BB8D3AE0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5B75A5-1254-9242-E1B6-88531AFD45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F54E4E-F49C-4AC9-4B0E-38011D7273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E45EC-31A6-45E5-AF01-67FA8A38E8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152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180393-75B8-2E16-25DA-D81594DD7E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VC </a:t>
            </a:r>
            <a:r>
              <a:rPr lang="ko-KR" altLang="en-US" dirty="0"/>
              <a:t>조교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AB6ECB-EF27-ED9C-C50A-FF3966DCE6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000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23793B-83F9-8FB2-6B4B-5B628A556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메일로 수신 </a:t>
            </a:r>
            <a:r>
              <a:rPr lang="en-US" altLang="ko-KR" dirty="0"/>
              <a:t>(</a:t>
            </a:r>
            <a:r>
              <a:rPr lang="ko-KR" altLang="en-US" dirty="0"/>
              <a:t>해당 경우에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94DFE97-8768-711E-FA5E-E59B14139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2814" y="2108887"/>
            <a:ext cx="5777726" cy="3285482"/>
          </a:xfrm>
        </p:spPr>
      </p:pic>
    </p:spTree>
    <p:extLst>
      <p:ext uri="{BB962C8B-B14F-4D97-AF65-F5344CB8AC3E}">
        <p14:creationId xmlns:p14="http://schemas.microsoft.com/office/powerpoint/2010/main" val="2919242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2A6307-D6BA-0715-F4DD-B8C8DABD6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채점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70B8DE-C01C-02AE-1CC8-AA9F00810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학기말</a:t>
            </a:r>
            <a:r>
              <a:rPr lang="en-US" altLang="ko-KR" dirty="0"/>
              <a:t>, </a:t>
            </a:r>
            <a:r>
              <a:rPr lang="ko-KR" altLang="en-US" dirty="0"/>
              <a:t>진행된 과제와 프로젝트에 대해 채점</a:t>
            </a:r>
            <a:endParaRPr lang="en-US" altLang="ko-KR" dirty="0"/>
          </a:p>
          <a:p>
            <a:r>
              <a:rPr lang="ko-KR" altLang="en-US" dirty="0"/>
              <a:t>엑셀 파일에 대해 각 과제별 </a:t>
            </a:r>
            <a:r>
              <a:rPr lang="ko-KR" altLang="en-US" dirty="0" err="1"/>
              <a:t>텝을</a:t>
            </a:r>
            <a:r>
              <a:rPr lang="ko-KR" altLang="en-US" dirty="0"/>
              <a:t> 만들어 채점 후</a:t>
            </a:r>
            <a:r>
              <a:rPr lang="en-US" altLang="ko-KR" dirty="0"/>
              <a:t>, </a:t>
            </a:r>
          </a:p>
          <a:p>
            <a:r>
              <a:rPr lang="ko-KR" altLang="en-US" dirty="0" err="1"/>
              <a:t>한탭에</a:t>
            </a:r>
            <a:r>
              <a:rPr lang="ko-KR" altLang="en-US" dirty="0"/>
              <a:t> 과제별 점수 </a:t>
            </a:r>
            <a:r>
              <a:rPr lang="en-US" altLang="ko-KR" dirty="0"/>
              <a:t>+ </a:t>
            </a:r>
            <a:r>
              <a:rPr lang="ko-KR" altLang="en-US" dirty="0" err="1"/>
              <a:t>출결점수를</a:t>
            </a:r>
            <a:r>
              <a:rPr lang="ko-KR" altLang="en-US" dirty="0"/>
              <a:t> 더한 총점수를 도출</a:t>
            </a:r>
          </a:p>
        </p:txBody>
      </p:sp>
    </p:spTree>
    <p:extLst>
      <p:ext uri="{BB962C8B-B14F-4D97-AF65-F5344CB8AC3E}">
        <p14:creationId xmlns:p14="http://schemas.microsoft.com/office/powerpoint/2010/main" val="2857636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01B555-56A6-853A-E3C1-26D3B4E86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감독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893179-60E0-5890-47EE-76F5C8DD0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수업시간</a:t>
            </a:r>
            <a:r>
              <a:rPr lang="en-US" altLang="ko-KR" dirty="0"/>
              <a:t>, </a:t>
            </a:r>
            <a:r>
              <a:rPr lang="ko-KR" altLang="en-US" dirty="0"/>
              <a:t>기한이 얼마 </a:t>
            </a:r>
            <a:r>
              <a:rPr lang="ko-KR" altLang="en-US" dirty="0" err="1"/>
              <a:t>안남은</a:t>
            </a:r>
            <a:r>
              <a:rPr lang="ko-KR" altLang="en-US" dirty="0"/>
              <a:t> 실습에 대해</a:t>
            </a:r>
            <a:endParaRPr lang="en-US" altLang="ko-KR" dirty="0"/>
          </a:p>
          <a:p>
            <a:r>
              <a:rPr lang="ko-KR" altLang="en-US" dirty="0"/>
              <a:t>실습 보조 및 감독</a:t>
            </a:r>
            <a:endParaRPr lang="en-US" altLang="ko-KR" dirty="0"/>
          </a:p>
          <a:p>
            <a:r>
              <a:rPr lang="ko-KR" altLang="en-US" dirty="0"/>
              <a:t>모델의 작동원리</a:t>
            </a:r>
            <a:r>
              <a:rPr lang="en-US" altLang="ko-KR" dirty="0"/>
              <a:t>, </a:t>
            </a:r>
            <a:r>
              <a:rPr lang="ko-KR" altLang="en-US" dirty="0"/>
              <a:t>코드 실행 오류</a:t>
            </a:r>
            <a:r>
              <a:rPr lang="en-US" altLang="ko-KR" dirty="0"/>
              <a:t>, </a:t>
            </a:r>
            <a:r>
              <a:rPr lang="ko-KR" altLang="en-US" dirty="0"/>
              <a:t>수업시간에 </a:t>
            </a:r>
            <a:r>
              <a:rPr lang="ko-KR" altLang="en-US" dirty="0" err="1"/>
              <a:t>해야하는것</a:t>
            </a:r>
            <a:r>
              <a:rPr lang="ko-KR" altLang="en-US" dirty="0"/>
              <a:t> 질문함 </a:t>
            </a:r>
            <a:endParaRPr lang="en-US" altLang="ko-KR" dirty="0"/>
          </a:p>
          <a:p>
            <a:r>
              <a:rPr lang="ko-KR" altLang="en-US" dirty="0"/>
              <a:t>주행 </a:t>
            </a:r>
            <a:r>
              <a:rPr lang="ko-KR" altLang="en-US" dirty="0" err="1"/>
              <a:t>실습시</a:t>
            </a:r>
            <a:r>
              <a:rPr lang="ko-KR" altLang="en-US" dirty="0"/>
              <a:t> 기록 작성</a:t>
            </a:r>
          </a:p>
        </p:txBody>
      </p:sp>
    </p:spTree>
    <p:extLst>
      <p:ext uri="{BB962C8B-B14F-4D97-AF65-F5344CB8AC3E}">
        <p14:creationId xmlns:p14="http://schemas.microsoft.com/office/powerpoint/2010/main" val="2819576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A9D23-6815-79F2-53FB-FB3A9FF63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기자재 관리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BB5DBA-D2B6-2F41-0720-F88FA160D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Vc</a:t>
            </a:r>
            <a:r>
              <a:rPr lang="en-US" altLang="ko-KR" dirty="0"/>
              <a:t> </a:t>
            </a:r>
            <a:r>
              <a:rPr lang="ko-KR" altLang="en-US" dirty="0"/>
              <a:t>차량 </a:t>
            </a:r>
            <a:r>
              <a:rPr lang="en-US" altLang="ko-KR" dirty="0"/>
              <a:t>13</a:t>
            </a:r>
            <a:r>
              <a:rPr lang="ko-KR" altLang="en-US" dirty="0"/>
              <a:t>대 중 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대의 </a:t>
            </a:r>
            <a:r>
              <a:rPr lang="en-US" altLang="ko-KR" dirty="0"/>
              <a:t>steering </a:t>
            </a:r>
            <a:r>
              <a:rPr lang="ko-KR" altLang="en-US" dirty="0"/>
              <a:t>핀 부러짐</a:t>
            </a:r>
            <a:r>
              <a:rPr lang="en-US" altLang="ko-KR" dirty="0"/>
              <a:t>, 1</a:t>
            </a:r>
            <a:r>
              <a:rPr lang="ko-KR" altLang="en-US" dirty="0"/>
              <a:t>개 </a:t>
            </a:r>
            <a:r>
              <a:rPr lang="en-US" altLang="ko-KR" dirty="0"/>
              <a:t>adopter </a:t>
            </a:r>
            <a:r>
              <a:rPr lang="ko-KR" altLang="en-US" dirty="0"/>
              <a:t>충전기 분실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대 추가 구매 필요하며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학기 예산 신청 후 구매 가능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69988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2BE73D-98F4-CE4D-90CA-6AAC5A237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하는일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4DAFBD-A326-AC4D-8F92-69332B9A1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수업전</a:t>
            </a:r>
            <a:r>
              <a:rPr lang="ko-KR" altLang="en-US" dirty="0"/>
              <a:t> </a:t>
            </a:r>
            <a:r>
              <a:rPr lang="en-US" altLang="ko-KR" dirty="0"/>
              <a:t>smart attendance</a:t>
            </a:r>
          </a:p>
          <a:p>
            <a:r>
              <a:rPr lang="ko-KR" altLang="en-US" dirty="0"/>
              <a:t>기자재 구매</a:t>
            </a:r>
            <a:endParaRPr lang="en-US" altLang="ko-KR" dirty="0"/>
          </a:p>
          <a:p>
            <a:r>
              <a:rPr lang="ko-KR" altLang="en-US" dirty="0"/>
              <a:t>문의 메일 답변</a:t>
            </a:r>
            <a:endParaRPr lang="en-US" altLang="ko-KR" dirty="0"/>
          </a:p>
          <a:p>
            <a:r>
              <a:rPr lang="ko-KR" altLang="en-US" dirty="0"/>
              <a:t>실습실 사용</a:t>
            </a:r>
            <a:endParaRPr lang="en-US" altLang="ko-KR" dirty="0"/>
          </a:p>
          <a:p>
            <a:r>
              <a:rPr lang="ko-KR" altLang="en-US" dirty="0"/>
              <a:t>공지</a:t>
            </a:r>
            <a:endParaRPr lang="en-US" altLang="ko-KR" dirty="0"/>
          </a:p>
          <a:p>
            <a:r>
              <a:rPr lang="ko-KR" altLang="en-US" dirty="0"/>
              <a:t>수업 </a:t>
            </a:r>
            <a:r>
              <a:rPr lang="en-US" altLang="ko-KR" dirty="0"/>
              <a:t>contents </a:t>
            </a:r>
            <a:r>
              <a:rPr lang="ko-KR" altLang="en-US" dirty="0"/>
              <a:t>관련 준비</a:t>
            </a:r>
            <a:endParaRPr lang="en-US" altLang="ko-KR" dirty="0"/>
          </a:p>
          <a:p>
            <a:r>
              <a:rPr lang="ko-KR" altLang="en-US" dirty="0"/>
              <a:t>과제 메일로 수신 </a:t>
            </a:r>
            <a:r>
              <a:rPr lang="en-US" altLang="ko-KR" dirty="0"/>
              <a:t>(</a:t>
            </a:r>
            <a:r>
              <a:rPr lang="ko-KR" altLang="en-US" dirty="0"/>
              <a:t>해당 경우에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채점</a:t>
            </a:r>
            <a:endParaRPr lang="en-US" altLang="ko-KR" dirty="0"/>
          </a:p>
          <a:p>
            <a:r>
              <a:rPr lang="ko-KR" altLang="en-US" dirty="0"/>
              <a:t>실습 감독</a:t>
            </a:r>
            <a:endParaRPr lang="en-US" altLang="ko-KR" dirty="0"/>
          </a:p>
          <a:p>
            <a:r>
              <a:rPr lang="ko-KR" altLang="en-US" dirty="0"/>
              <a:t>기자재 관리 </a:t>
            </a:r>
          </a:p>
        </p:txBody>
      </p:sp>
    </p:spTree>
    <p:extLst>
      <p:ext uri="{BB962C8B-B14F-4D97-AF65-F5344CB8AC3E}">
        <p14:creationId xmlns:p14="http://schemas.microsoft.com/office/powerpoint/2010/main" val="4054873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663E0-5E5A-9BCD-091F-F156ADDD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수업 전 </a:t>
            </a:r>
            <a:r>
              <a:rPr lang="en-US" altLang="ko-KR" dirty="0"/>
              <a:t>smart attendance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99F8D91-A14B-A3F1-7ECE-30E39174A2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0302" y="1644393"/>
            <a:ext cx="6371678" cy="4351338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7B0FC3A-3515-41EC-AB01-CF300811FEF8}"/>
              </a:ext>
            </a:extLst>
          </p:cNvPr>
          <p:cNvSpPr/>
          <p:nvPr/>
        </p:nvSpPr>
        <p:spPr>
          <a:xfrm>
            <a:off x="3343701" y="4064819"/>
            <a:ext cx="618699" cy="22746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E80BB6F-F0D7-C71D-7F69-69DE51651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303" y="2005913"/>
            <a:ext cx="6692790" cy="378116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49AABE4-DDE2-259D-9FB9-3C5BABF7E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2237" y="2851907"/>
            <a:ext cx="5029461" cy="392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156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1EA191-A75E-4564-9E69-961A58409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기자재 구매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B6A90-E42D-128E-94B9-3ADCEAE07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수업시간에 필요한 기자재에 대해 </a:t>
            </a:r>
            <a:endParaRPr lang="en-US" altLang="ko-KR" dirty="0"/>
          </a:p>
          <a:p>
            <a:r>
              <a:rPr lang="ko-KR" altLang="en-US" dirty="0" err="1"/>
              <a:t>학부수업경비지원신청서</a:t>
            </a:r>
            <a:r>
              <a:rPr lang="ko-KR" altLang="en-US" dirty="0"/>
              <a:t> 작성 후 담당교수님 서명</a:t>
            </a:r>
            <a:r>
              <a:rPr lang="en-US" altLang="ko-KR" dirty="0"/>
              <a:t>,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견적서를 첨부하여 </a:t>
            </a:r>
            <a:r>
              <a:rPr lang="ko-KR" altLang="en-US" dirty="0" err="1"/>
              <a:t>학부수업경비지원신청서에</a:t>
            </a:r>
            <a:r>
              <a:rPr lang="ko-KR" altLang="en-US" dirty="0"/>
              <a:t> 학부장교수님 서명 받음</a:t>
            </a:r>
            <a:endParaRPr lang="en-US" altLang="ko-KR" dirty="0"/>
          </a:p>
          <a:p>
            <a:r>
              <a:rPr lang="ko-KR" altLang="en-US" dirty="0"/>
              <a:t>구매</a:t>
            </a:r>
            <a:endParaRPr lang="en-US" altLang="ko-KR" dirty="0"/>
          </a:p>
          <a:p>
            <a:r>
              <a:rPr lang="ko-KR" altLang="en-US" dirty="0"/>
              <a:t>검수조서</a:t>
            </a:r>
            <a:r>
              <a:rPr lang="en-US" altLang="ko-KR" dirty="0"/>
              <a:t>, </a:t>
            </a:r>
            <a:r>
              <a:rPr lang="ko-KR" altLang="en-US" dirty="0"/>
              <a:t>거래명세서 작성 </a:t>
            </a:r>
            <a:endParaRPr lang="en-US" altLang="ko-KR" dirty="0"/>
          </a:p>
          <a:p>
            <a:r>
              <a:rPr lang="ko-KR" altLang="en-US" dirty="0"/>
              <a:t>필요시 활동사진 첨부</a:t>
            </a:r>
            <a:endParaRPr lang="en-US" altLang="ko-KR" dirty="0"/>
          </a:p>
          <a:p>
            <a:r>
              <a:rPr lang="ko-KR" altLang="en-US" dirty="0"/>
              <a:t>하여 행정실에 제출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44206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E8F9EA-6BA3-90C4-A39B-FD5518AC5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문의 메일 답변 </a:t>
            </a:r>
            <a:r>
              <a:rPr lang="en-US" altLang="ko-KR" dirty="0"/>
              <a:t>&amp; </a:t>
            </a:r>
            <a:r>
              <a:rPr lang="ko-KR" altLang="en-US" dirty="0"/>
              <a:t>실습실 사용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0ED954-C84C-31D1-CD32-29B5436FD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학생이 수업 내용을 메일로 문의할 때가 있음</a:t>
            </a:r>
            <a:endParaRPr lang="en-US" altLang="ko-KR" dirty="0"/>
          </a:p>
          <a:p>
            <a:r>
              <a:rPr lang="ko-KR" altLang="en-US" dirty="0"/>
              <a:t>교수님께 카톡으로 </a:t>
            </a:r>
            <a:r>
              <a:rPr lang="ko-KR" altLang="en-US" dirty="0" err="1"/>
              <a:t>문의드리고</a:t>
            </a:r>
            <a:r>
              <a:rPr lang="en-US" altLang="ko-KR" dirty="0"/>
              <a:t>, </a:t>
            </a:r>
            <a:r>
              <a:rPr lang="ko-KR" altLang="en-US" dirty="0"/>
              <a:t>교수님 </a:t>
            </a:r>
            <a:r>
              <a:rPr lang="en-US" altLang="ko-KR" dirty="0"/>
              <a:t>CC</a:t>
            </a:r>
            <a:r>
              <a:rPr lang="ko-KR" altLang="en-US" dirty="0"/>
              <a:t>하여 답변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실습실 </a:t>
            </a:r>
            <a:r>
              <a:rPr lang="ko-KR" altLang="en-US"/>
              <a:t>사용 시 </a:t>
            </a:r>
            <a:r>
              <a:rPr lang="ko-KR" altLang="en-US" dirty="0"/>
              <a:t>예약시스템으로 예약</a:t>
            </a:r>
            <a:endParaRPr lang="en-US" altLang="ko-KR" dirty="0"/>
          </a:p>
          <a:p>
            <a:r>
              <a:rPr lang="ko-KR" altLang="en-US" dirty="0"/>
              <a:t>학생들 사용 후 마우스</a:t>
            </a:r>
            <a:r>
              <a:rPr lang="en-US" altLang="ko-KR" dirty="0"/>
              <a:t>, </a:t>
            </a:r>
            <a:r>
              <a:rPr lang="ko-KR" altLang="en-US" dirty="0"/>
              <a:t>키보드 원위치 했는지 점검 필요</a:t>
            </a:r>
          </a:p>
        </p:txBody>
      </p:sp>
    </p:spTree>
    <p:extLst>
      <p:ext uri="{BB962C8B-B14F-4D97-AF65-F5344CB8AC3E}">
        <p14:creationId xmlns:p14="http://schemas.microsoft.com/office/powerpoint/2010/main" val="3347807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634F23-656D-6FF0-95C4-C7E7906E6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공지 </a:t>
            </a:r>
            <a:r>
              <a:rPr lang="en-US" altLang="ko-KR" dirty="0"/>
              <a:t>-1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E6AAA1-563E-B59A-746B-A05DC52A7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수업 전 학생에게 공지할 사항이 있을 때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1.LMS</a:t>
            </a:r>
            <a:r>
              <a:rPr lang="ko-KR" altLang="en-US" dirty="0"/>
              <a:t>에 영어로 공지</a:t>
            </a:r>
            <a:endParaRPr lang="en-US" altLang="ko-KR" dirty="0"/>
          </a:p>
          <a:p>
            <a:r>
              <a:rPr lang="ko-KR" altLang="en-US" dirty="0"/>
              <a:t>하고 필요시 메일로도 공지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메일은 한국말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6E29E6-AB2F-546F-3E4D-338E62566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9757" y="2262847"/>
            <a:ext cx="5474043" cy="295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637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A9A3DE-6D52-43DC-EFE9-F5F719955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공지</a:t>
            </a:r>
            <a:r>
              <a:rPr lang="en-US" altLang="ko-KR" dirty="0"/>
              <a:t>-2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ACD874-AD3B-BB32-4B9F-E5BBCA3C8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자리 선정이 자유가 아닐 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자리 이미지 </a:t>
            </a:r>
            <a:r>
              <a:rPr lang="ko-KR" altLang="en-US" dirty="0" err="1"/>
              <a:t>수업전</a:t>
            </a:r>
            <a:r>
              <a:rPr lang="ko-KR" altLang="en-US" dirty="0"/>
              <a:t> </a:t>
            </a:r>
            <a:r>
              <a:rPr lang="en-US" altLang="ko-KR" dirty="0" err="1"/>
              <a:t>usb</a:t>
            </a:r>
            <a:r>
              <a:rPr lang="en-US" altLang="ko-KR" dirty="0"/>
              <a:t> </a:t>
            </a:r>
            <a:r>
              <a:rPr lang="ko-KR" altLang="en-US" dirty="0"/>
              <a:t>사용하여 자리정보 띄움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6F00F5A-B8D9-1393-A647-3ADFED52252C}"/>
              </a:ext>
            </a:extLst>
          </p:cNvPr>
          <p:cNvSpPr/>
          <p:nvPr/>
        </p:nvSpPr>
        <p:spPr>
          <a:xfrm>
            <a:off x="5490519" y="3377514"/>
            <a:ext cx="1556951" cy="5684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55C61B9-31F5-7289-8EDF-9F9530A64FE8}"/>
              </a:ext>
            </a:extLst>
          </p:cNvPr>
          <p:cNvSpPr/>
          <p:nvPr/>
        </p:nvSpPr>
        <p:spPr>
          <a:xfrm>
            <a:off x="7512909" y="3377514"/>
            <a:ext cx="1556951" cy="5684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CEB7DA0-761A-A1BB-D171-088898905765}"/>
              </a:ext>
            </a:extLst>
          </p:cNvPr>
          <p:cNvSpPr/>
          <p:nvPr/>
        </p:nvSpPr>
        <p:spPr>
          <a:xfrm>
            <a:off x="7512909" y="4254844"/>
            <a:ext cx="1556951" cy="5684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7269F8B-7955-F982-6677-EFBEFADB9830}"/>
              </a:ext>
            </a:extLst>
          </p:cNvPr>
          <p:cNvSpPr/>
          <p:nvPr/>
        </p:nvSpPr>
        <p:spPr>
          <a:xfrm>
            <a:off x="5519351" y="4254844"/>
            <a:ext cx="1556951" cy="5684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08BB03-1267-705E-13F5-5045E365A965}"/>
              </a:ext>
            </a:extLst>
          </p:cNvPr>
          <p:cNvSpPr/>
          <p:nvPr/>
        </p:nvSpPr>
        <p:spPr>
          <a:xfrm>
            <a:off x="9251093" y="3377514"/>
            <a:ext cx="1556951" cy="5684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660A67-D84B-7A50-BDA9-A1EF5DB53150}"/>
              </a:ext>
            </a:extLst>
          </p:cNvPr>
          <p:cNvSpPr txBox="1"/>
          <p:nvPr/>
        </p:nvSpPr>
        <p:spPr>
          <a:xfrm>
            <a:off x="5548184" y="3377514"/>
            <a:ext cx="72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김</a:t>
            </a:r>
            <a:r>
              <a:rPr lang="en-US" altLang="ko-KR" sz="1400" dirty="0"/>
              <a:t>..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AC1E08-49E9-16AB-43F0-C2D3F73CB939}"/>
              </a:ext>
            </a:extLst>
          </p:cNvPr>
          <p:cNvSpPr txBox="1"/>
          <p:nvPr/>
        </p:nvSpPr>
        <p:spPr>
          <a:xfrm>
            <a:off x="6297826" y="3377514"/>
            <a:ext cx="72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김</a:t>
            </a:r>
            <a:r>
              <a:rPr lang="en-US" altLang="ko-KR" sz="1400" dirty="0"/>
              <a:t>..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6C04C2-F30E-56E4-02C0-E0458D419F32}"/>
              </a:ext>
            </a:extLst>
          </p:cNvPr>
          <p:cNvSpPr txBox="1"/>
          <p:nvPr/>
        </p:nvSpPr>
        <p:spPr>
          <a:xfrm>
            <a:off x="5548184" y="3637006"/>
            <a:ext cx="72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</a:t>
            </a:r>
            <a:r>
              <a:rPr lang="en-US" altLang="ko-KR" sz="1400" dirty="0"/>
              <a:t>..</a:t>
            </a:r>
            <a:endParaRPr lang="ko-KR" alt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987865-B4E3-0656-B808-FBEA25F79AB2}"/>
              </a:ext>
            </a:extLst>
          </p:cNvPr>
          <p:cNvSpPr txBox="1"/>
          <p:nvPr/>
        </p:nvSpPr>
        <p:spPr>
          <a:xfrm>
            <a:off x="6297826" y="3637006"/>
            <a:ext cx="72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박</a:t>
            </a:r>
            <a:r>
              <a:rPr lang="en-US" altLang="ko-KR" sz="1400" dirty="0"/>
              <a:t>..</a:t>
            </a:r>
            <a:endParaRPr lang="ko-KR" alt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6EDB31-FE7C-8A1F-3B1D-2552CF268088}"/>
              </a:ext>
            </a:extLst>
          </p:cNvPr>
          <p:cNvSpPr txBox="1"/>
          <p:nvPr/>
        </p:nvSpPr>
        <p:spPr>
          <a:xfrm>
            <a:off x="5548184" y="4234112"/>
            <a:ext cx="72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김</a:t>
            </a:r>
            <a:r>
              <a:rPr lang="en-US" altLang="ko-KR" sz="1400" dirty="0"/>
              <a:t>..</a:t>
            </a:r>
            <a:endParaRPr lang="ko-KR" alt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270F76-1B29-DBCE-4487-A2AB9B911870}"/>
              </a:ext>
            </a:extLst>
          </p:cNvPr>
          <p:cNvSpPr txBox="1"/>
          <p:nvPr/>
        </p:nvSpPr>
        <p:spPr>
          <a:xfrm>
            <a:off x="6297826" y="4234112"/>
            <a:ext cx="72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김</a:t>
            </a:r>
            <a:r>
              <a:rPr lang="en-US" altLang="ko-KR" sz="1400" dirty="0"/>
              <a:t>..</a:t>
            </a:r>
            <a:endParaRPr lang="ko-KR" alt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D8EF51-9D7D-6B1E-1377-15842B20DBA9}"/>
              </a:ext>
            </a:extLst>
          </p:cNvPr>
          <p:cNvSpPr txBox="1"/>
          <p:nvPr/>
        </p:nvSpPr>
        <p:spPr>
          <a:xfrm>
            <a:off x="5548184" y="4493604"/>
            <a:ext cx="72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</a:t>
            </a:r>
            <a:r>
              <a:rPr lang="en-US" altLang="ko-KR" sz="1400" dirty="0"/>
              <a:t>..</a:t>
            </a:r>
            <a:endParaRPr lang="ko-KR" alt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5909BC-106D-5105-0865-0088FF9B8D27}"/>
              </a:ext>
            </a:extLst>
          </p:cNvPr>
          <p:cNvSpPr txBox="1"/>
          <p:nvPr/>
        </p:nvSpPr>
        <p:spPr>
          <a:xfrm>
            <a:off x="6297826" y="4493604"/>
            <a:ext cx="720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박</a:t>
            </a:r>
            <a:r>
              <a:rPr lang="en-US" altLang="ko-KR" sz="1400" dirty="0"/>
              <a:t>..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43425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25109B-94DB-8F2A-8849-760D1CDCB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수업 컨텐츠 관련 준비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2EC669-63BF-B445-F914-0FBF5A6DE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교수님 강의 </a:t>
            </a:r>
            <a:r>
              <a:rPr lang="en-US" altLang="ko-KR" dirty="0"/>
              <a:t>+ jetson</a:t>
            </a:r>
            <a:r>
              <a:rPr lang="ko-KR" altLang="en-US" dirty="0"/>
              <a:t>보드 이용한 모델실습으로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</a:t>
            </a:r>
            <a:r>
              <a:rPr lang="ko-KR" altLang="en-US" dirty="0"/>
              <a:t> 준비된 주차가 있음</a:t>
            </a:r>
            <a:endParaRPr lang="en-US" altLang="ko-KR" dirty="0"/>
          </a:p>
          <a:p>
            <a:r>
              <a:rPr lang="ko-KR" altLang="en-US" dirty="0"/>
              <a:t>실습 시</a:t>
            </a:r>
            <a:r>
              <a:rPr lang="en-US" altLang="ko-KR" dirty="0"/>
              <a:t>discussion </a:t>
            </a:r>
            <a:r>
              <a:rPr lang="ko-KR" altLang="en-US" dirty="0"/>
              <a:t>할 내용 정리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4EBCCCA-CD92-572D-6F45-A3FD94EF9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2086" y="3373395"/>
            <a:ext cx="6196227" cy="216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4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10C77A-AB28-CCDA-DD73-2F1C46FCA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수업 컨텐츠 관련 준비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C01E7F-DBE8-AD35-2194-F0A62E137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실습관련하여</a:t>
            </a:r>
            <a:r>
              <a:rPr lang="ko-KR" altLang="en-US" dirty="0"/>
              <a:t> 발표할 때가 있을 수 있음</a:t>
            </a:r>
            <a:endParaRPr lang="en-US" altLang="ko-KR" dirty="0"/>
          </a:p>
          <a:p>
            <a:r>
              <a:rPr lang="ko-KR" altLang="en-US" dirty="0"/>
              <a:t>내용 정리하여 </a:t>
            </a:r>
            <a:endParaRPr lang="en-US" altLang="ko-KR" dirty="0"/>
          </a:p>
          <a:p>
            <a:r>
              <a:rPr lang="ko-KR" altLang="en-US" dirty="0"/>
              <a:t>교수님께 </a:t>
            </a:r>
            <a:r>
              <a:rPr lang="ko-KR" altLang="en-US" dirty="0" err="1"/>
              <a:t>검토받고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수업시간에 발표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278FCA1-90BF-A0B9-02FE-A3DBE3EE4CBF}"/>
              </a:ext>
            </a:extLst>
          </p:cNvPr>
          <p:cNvGrpSpPr/>
          <p:nvPr/>
        </p:nvGrpSpPr>
        <p:grpSpPr>
          <a:xfrm>
            <a:off x="4473028" y="2520778"/>
            <a:ext cx="7212345" cy="3529261"/>
            <a:chOff x="967828" y="1411498"/>
            <a:chExt cx="10441152" cy="5298675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97184307-4E57-DEAC-85E0-E5594E2EBCB4}"/>
                </a:ext>
              </a:extLst>
            </p:cNvPr>
            <p:cNvSpPr/>
            <p:nvPr/>
          </p:nvSpPr>
          <p:spPr>
            <a:xfrm>
              <a:off x="2834637" y="2565353"/>
              <a:ext cx="4329953" cy="2723762"/>
            </a:xfrm>
            <a:prstGeom prst="roundRect">
              <a:avLst>
                <a:gd name="adj" fmla="val 50000"/>
              </a:avLst>
            </a:prstGeom>
            <a:noFill/>
            <a:ln w="76200"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56D44C6-7AC8-965A-9E87-B7BCF15F4A9F}"/>
                </a:ext>
              </a:extLst>
            </p:cNvPr>
            <p:cNvSpPr txBox="1"/>
            <p:nvPr/>
          </p:nvSpPr>
          <p:spPr>
            <a:xfrm>
              <a:off x="967828" y="6294299"/>
              <a:ext cx="10441152" cy="4158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1600" b="0" i="0">
                  <a:solidFill>
                    <a:srgbClr val="1A1A1A"/>
                  </a:solidFill>
                  <a:effectLst/>
                  <a:latin typeface="DINWebPro"/>
                </a:defRPr>
              </a:lvl1pPr>
            </a:lstStyle>
            <a:p>
              <a:pPr lvl="1"/>
              <a:r>
                <a:rPr lang="en-US" altLang="ko-KR" sz="1200" dirty="0">
                  <a:solidFill>
                    <a:srgbClr val="1A1A1A"/>
                  </a:solidFill>
                  <a:latin typeface="DINWebPro"/>
                </a:rPr>
                <a:t>“localhost:8888/lab/tree/</a:t>
              </a:r>
              <a:r>
                <a:rPr lang="en-US" altLang="ko-KR" sz="1200" dirty="0" err="1">
                  <a:solidFill>
                    <a:srgbClr val="1A1A1A"/>
                  </a:solidFill>
                  <a:latin typeface="DINWebPro"/>
                </a:rPr>
                <a:t>jetracer</a:t>
              </a:r>
              <a:r>
                <a:rPr lang="en-US" altLang="ko-KR" sz="1200" dirty="0">
                  <a:solidFill>
                    <a:srgbClr val="1A1A1A"/>
                  </a:solidFill>
                  <a:latin typeface="DINWebPro"/>
                </a:rPr>
                <a:t>/notebooks/</a:t>
              </a:r>
              <a:r>
                <a:rPr lang="en-US" altLang="ko-KR" sz="1200" dirty="0" err="1">
                  <a:solidFill>
                    <a:srgbClr val="1A1A1A"/>
                  </a:solidFill>
                  <a:latin typeface="DINWebPro"/>
                </a:rPr>
                <a:t>interactive_regression.ipynb</a:t>
              </a:r>
              <a:r>
                <a:rPr lang="en-US" altLang="ko-KR" sz="1200" dirty="0">
                  <a:solidFill>
                    <a:srgbClr val="1A1A1A"/>
                  </a:solidFill>
                  <a:latin typeface="DINWebPro"/>
                </a:rPr>
                <a:t>”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3F1958-F114-EB4A-6C8B-36A7CD8C1605}"/>
                </a:ext>
              </a:extLst>
            </p:cNvPr>
            <p:cNvSpPr txBox="1"/>
            <p:nvPr/>
          </p:nvSpPr>
          <p:spPr>
            <a:xfrm>
              <a:off x="1397877" y="5944030"/>
              <a:ext cx="6096001" cy="4158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1600" b="0" i="0">
                  <a:solidFill>
                    <a:srgbClr val="1A1A1A"/>
                  </a:solidFill>
                  <a:effectLst/>
                  <a:latin typeface="DINWebPro"/>
                </a:defRPr>
              </a:lvl1pPr>
            </a:lstStyle>
            <a:p>
              <a:r>
                <a:rPr lang="en-US" altLang="ko-KR" sz="1200" dirty="0"/>
                <a:t>Workspace:</a:t>
              </a:r>
              <a:endParaRPr lang="ko-KR" altLang="en-US" sz="12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34DEF0B-6A47-A200-BBA2-01030CDE4BED}"/>
                </a:ext>
              </a:extLst>
            </p:cNvPr>
            <p:cNvSpPr txBox="1"/>
            <p:nvPr/>
          </p:nvSpPr>
          <p:spPr>
            <a:xfrm>
              <a:off x="1820455" y="1411498"/>
              <a:ext cx="8175325" cy="5082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1600" b="0" i="0">
                  <a:solidFill>
                    <a:srgbClr val="1A1A1A"/>
                  </a:solidFill>
                  <a:effectLst/>
                  <a:latin typeface="DINWebPro"/>
                </a:defRPr>
              </a:lvl1pPr>
            </a:lstStyle>
            <a:p>
              <a:r>
                <a:rPr lang="en-US" altLang="ko-KR" dirty="0"/>
                <a:t> Today we will train model on the road with 2D-lined track. </a:t>
              </a:r>
              <a:endParaRPr lang="ko-KR" altLang="en-US" dirty="0"/>
            </a:p>
          </p:txBody>
        </p:sp>
        <p:sp>
          <p:nvSpPr>
            <p:cNvPr id="8" name="화살표: 왼쪽으로 구부러짐 7">
              <a:extLst>
                <a:ext uri="{FF2B5EF4-FFF2-40B4-BE49-F238E27FC236}">
                  <a16:creationId xmlns:a16="http://schemas.microsoft.com/office/drawing/2014/main" id="{758E05BF-1060-078C-7C10-C04C495F14C1}"/>
                </a:ext>
              </a:extLst>
            </p:cNvPr>
            <p:cNvSpPr/>
            <p:nvPr/>
          </p:nvSpPr>
          <p:spPr>
            <a:xfrm>
              <a:off x="4366142" y="2468775"/>
              <a:ext cx="1623220" cy="2183214"/>
            </a:xfrm>
            <a:prstGeom prst="curvedLeftArrow">
              <a:avLst>
                <a:gd name="adj1" fmla="val 21305"/>
                <a:gd name="adj2" fmla="val 50000"/>
                <a:gd name="adj3" fmla="val 25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A1B224D1-DD19-3012-814E-91B83F1DB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2995" y="2412653"/>
              <a:ext cx="409538" cy="446343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1DBED22B-8A84-C65A-F8C9-66A4304E64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464" b="89947" l="9970" r="89955">
                          <a14:foregroundMark x1="36086" y1="75298" x2="36905" y2="59061"/>
                          <a14:foregroundMark x1="36012" y1="65112" x2="36012" y2="64484"/>
                          <a14:foregroundMark x1="36086" y1="66104" x2="36086" y2="66104"/>
                          <a14:foregroundMark x1="71776" y1="8697" x2="71429" y2="6746"/>
                          <a14:foregroundMark x1="71131" y1="4464" x2="70610" y2="4861"/>
                          <a14:foregroundMark x1="33185" y1="83763" x2="28125" y2="84722"/>
                          <a14:foregroundMark x1="23264" y1="76852" x2="23611" y2="74967"/>
                          <a14:foregroundMark x1="35466" y1="80721" x2="36285" y2="75298"/>
                          <a14:foregroundMark x1="22793" y1="77612" x2="23239" y2="80522"/>
                          <a14:backgroundMark x1="82192" y1="85582" x2="82143" y2="78307"/>
                          <a14:backgroundMark x1="82143" y1="78307" x2="81969" y2="80556"/>
                          <a14:backgroundMark x1="74306" y1="78671" x2="72024" y2="67526"/>
                          <a14:backgroundMark x1="71478" y1="84854" x2="68304" y2="69643"/>
                          <a14:backgroundMark x1="80432" y1="74735" x2="78249" y2="65642"/>
                          <a14:backgroundMark x1="78249" y1="65642" x2="79787" y2="72388"/>
                          <a14:backgroundMark x1="79787" y1="72388" x2="77778" y2="67923"/>
                          <a14:backgroundMark x1="79787" y1="77249" x2="77307" y2="71759"/>
                          <a14:backgroundMark x1="75149" y1="78737" x2="74479" y2="77348"/>
                          <a14:backgroundMark x1="73313" y1="76389" x2="73264" y2="73479"/>
                          <a14:backgroundMark x1="59127" y1="76720" x2="52654" y2="78505"/>
                          <a14:backgroundMark x1="52654" y1="78505" x2="47445" y2="76620"/>
                          <a14:backgroundMark x1="47445" y1="76620" x2="55630" y2="75033"/>
                          <a14:backgroundMark x1="55630" y1="75033" x2="52331" y2="84954"/>
                          <a14:backgroundMark x1="52331" y1="84954" x2="46850" y2="78671"/>
                          <a14:backgroundMark x1="46850" y1="78671" x2="49082" y2="80093"/>
                          <a14:backgroundMark x1="43502" y1="91534" x2="39484" y2="84623"/>
                          <a14:backgroundMark x1="39484" y1="84623" x2="34325" y2="88988"/>
                          <a14:backgroundMark x1="34325" y1="88988" x2="24678" y2="91138"/>
                          <a14:backgroundMark x1="24678" y1="91138" x2="31126" y2="89947"/>
                          <a14:backgroundMark x1="31126" y1="89947" x2="25198" y2="88690"/>
                          <a14:backgroundMark x1="25198" y1="88690" x2="33358" y2="89848"/>
                          <a14:backgroundMark x1="33358" y1="89848" x2="26488" y2="89815"/>
                          <a14:backgroundMark x1="26488" y1="89815" x2="32540" y2="88459"/>
                          <a14:backgroundMark x1="30903" y1="79530" x2="33953" y2="78737"/>
                          <a14:backgroundMark x1="34077" y1="79365" x2="33953" y2="77646"/>
                          <a14:backgroundMark x1="37128" y1="81647" x2="38492" y2="77646"/>
                          <a14:backgroundMark x1="77009" y1="68750" x2="76711" y2="67692"/>
                          <a14:backgroundMark x1="78894" y1="77877" x2="78671" y2="75959"/>
                          <a14:backgroundMark x1="74107" y1="74603" x2="73810" y2="73611"/>
                          <a14:backgroundMark x1="73189" y1="70734" x2="73140" y2="70106"/>
                          <a14:backgroundMark x1="72222" y1="67758" x2="72173" y2="67295"/>
                          <a14:backgroundMark x1="72222" y1="68750" x2="71528" y2="66402"/>
                          <a14:backgroundMark x1="77753" y1="73247" x2="77530" y2="72553"/>
                          <a14:backgroundMark x1="76786" y1="69511" x2="76438" y2="68056"/>
                          <a14:backgroundMark x1="37872" y1="79001" x2="37698" y2="78770"/>
                          <a14:backgroundMark x1="33904" y1="78836" x2="34177" y2="79530"/>
                          <a14:backgroundMark x1="26042" y1="78241" x2="29861" y2="80589"/>
                          <a14:backgroundMark x1="23934" y1="85450" x2="23462" y2="85152"/>
                          <a14:backgroundMark x1="30332" y1="81515" x2="29787" y2="80787"/>
                          <a14:backgroundMark x1="25570" y1="78671" x2="25198" y2="81911"/>
                          <a14:backgroundMark x1="28125" y1="81713" x2="28844" y2="8154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1537445">
              <a:off x="3965479" y="2581131"/>
              <a:ext cx="1684571" cy="1376972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A9E94FE-5A82-DE97-69D9-6CCC95A8E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92797" y="2037231"/>
              <a:ext cx="2422273" cy="2422273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BAC29A-C70B-FD22-68E6-C9278065A84A}"/>
                </a:ext>
              </a:extLst>
            </p:cNvPr>
            <p:cNvSpPr txBox="1"/>
            <p:nvPr/>
          </p:nvSpPr>
          <p:spPr>
            <a:xfrm>
              <a:off x="1566472" y="4759035"/>
              <a:ext cx="2348598" cy="901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rgbClr val="11E534"/>
                  </a:solidFill>
                </a:rPr>
                <a:t>Green point</a:t>
              </a:r>
            </a:p>
            <a:p>
              <a:r>
                <a:rPr lang="en-US" altLang="ko-KR" sz="1100" dirty="0"/>
                <a:t>= Human’s annotation</a:t>
              </a:r>
            </a:p>
            <a:p>
              <a:r>
                <a:rPr lang="en-US" altLang="ko-KR" sz="1100" dirty="0"/>
                <a:t>= Ground Truth (GT)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A85780-4FE7-AFB9-6A1E-C917FF122822}"/>
                </a:ext>
              </a:extLst>
            </p:cNvPr>
            <p:cNvSpPr txBox="1"/>
            <p:nvPr/>
          </p:nvSpPr>
          <p:spPr>
            <a:xfrm>
              <a:off x="6240750" y="4759037"/>
              <a:ext cx="2246016" cy="901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b="1">
                  <a:solidFill>
                    <a:srgbClr val="0002DC"/>
                  </a:solidFill>
                </a:rPr>
                <a:t>Blue point</a:t>
              </a:r>
            </a:p>
            <a:p>
              <a:r>
                <a:rPr lang="en-US" altLang="ko-KR" sz="1100"/>
                <a:t>= Model’s output</a:t>
              </a:r>
            </a:p>
            <a:p>
              <a:r>
                <a:rPr lang="en-US" altLang="ko-KR" sz="1100"/>
                <a:t>= Prediction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662833A-0CB1-0CF6-AF41-C098D00A7C9E}"/>
                </a:ext>
              </a:extLst>
            </p:cNvPr>
            <p:cNvGrpSpPr/>
            <p:nvPr/>
          </p:nvGrpSpPr>
          <p:grpSpPr>
            <a:xfrm>
              <a:off x="6256689" y="2098495"/>
              <a:ext cx="2233803" cy="2251168"/>
              <a:chOff x="8926442" y="4818446"/>
              <a:chExt cx="2233803" cy="2251168"/>
            </a:xfrm>
          </p:grpSpPr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3B0FF7D7-D0AF-B47B-5678-F09518FA55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91" t="1209" r="2265" b="1782"/>
              <a:stretch/>
            </p:blipFill>
            <p:spPr>
              <a:xfrm>
                <a:off x="8926442" y="4818446"/>
                <a:ext cx="2230077" cy="2251168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B58520A-A68E-2F67-E91C-C66E8EACE9D6}"/>
                  </a:ext>
                </a:extLst>
              </p:cNvPr>
              <p:cNvSpPr txBox="1"/>
              <p:nvPr/>
            </p:nvSpPr>
            <p:spPr>
              <a:xfrm>
                <a:off x="8926442" y="4839192"/>
                <a:ext cx="2233803" cy="3436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</a:rPr>
                  <a:t>Training Step #3</a:t>
                </a:r>
                <a:endParaRPr lang="en-US" altLang="ko-K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24BAB3B3-6FB5-88E0-E64C-8D34748984C6}"/>
                </a:ext>
              </a:extLst>
            </p:cNvPr>
            <p:cNvGrpSpPr/>
            <p:nvPr/>
          </p:nvGrpSpPr>
          <p:grpSpPr>
            <a:xfrm>
              <a:off x="6248898" y="2091446"/>
              <a:ext cx="2249384" cy="2265266"/>
              <a:chOff x="8780561" y="68573"/>
              <a:chExt cx="2249384" cy="2265266"/>
            </a:xfrm>
          </p:grpSpPr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443B21E4-DBC4-C0CC-9B00-74ABF857406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1782" t="869" r="1235" b="1039"/>
              <a:stretch/>
            </p:blipFill>
            <p:spPr>
              <a:xfrm>
                <a:off x="8780561" y="68573"/>
                <a:ext cx="2249384" cy="2265266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EE984B9-EE08-E067-FFDC-A9DDD7542555}"/>
                  </a:ext>
                </a:extLst>
              </p:cNvPr>
              <p:cNvSpPr txBox="1"/>
              <p:nvPr/>
            </p:nvSpPr>
            <p:spPr>
              <a:xfrm>
                <a:off x="8780561" y="76797"/>
                <a:ext cx="2249384" cy="3436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</a:rPr>
                  <a:t>Training Step #4</a:t>
                </a:r>
                <a:endParaRPr lang="en-US" altLang="ko-KR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64030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343</Words>
  <Application>Microsoft Office PowerPoint</Application>
  <PresentationFormat>와이드스크린</PresentationFormat>
  <Paragraphs>78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DINWebPro</vt:lpstr>
      <vt:lpstr>맑은 고딕</vt:lpstr>
      <vt:lpstr>Arial</vt:lpstr>
      <vt:lpstr>Office 테마</vt:lpstr>
      <vt:lpstr>VC 조교</vt:lpstr>
      <vt:lpstr>하는일</vt:lpstr>
      <vt:lpstr>수업 전 smart attendance</vt:lpstr>
      <vt:lpstr>기자재 구매</vt:lpstr>
      <vt:lpstr>문의 메일 답변 &amp; 실습실 사용</vt:lpstr>
      <vt:lpstr>공지 -1</vt:lpstr>
      <vt:lpstr>공지-2</vt:lpstr>
      <vt:lpstr>수업 컨텐츠 관련 준비</vt:lpstr>
      <vt:lpstr>수업 컨텐츠 관련 준비</vt:lpstr>
      <vt:lpstr>과제 메일로 수신 (해당 경우에)</vt:lpstr>
      <vt:lpstr>채점</vt:lpstr>
      <vt:lpstr>실습 감독</vt:lpstr>
      <vt:lpstr>기자재 관리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VC 조교</dc:title>
  <dc:creator>서기원</dc:creator>
  <cp:lastModifiedBy>서기원</cp:lastModifiedBy>
  <cp:revision>17</cp:revision>
  <dcterms:created xsi:type="dcterms:W3CDTF">2022-08-18T05:13:34Z</dcterms:created>
  <dcterms:modified xsi:type="dcterms:W3CDTF">2022-08-18T05:49:23Z</dcterms:modified>
</cp:coreProperties>
</file>

<file path=docProps/thumbnail.jpeg>
</file>